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  <p:sldMasterId id="2147483732" r:id="rId2"/>
  </p:sldMasterIdLst>
  <p:notesMasterIdLst>
    <p:notesMasterId r:id="rId15"/>
  </p:notesMasterIdLst>
  <p:sldIdLst>
    <p:sldId id="256" r:id="rId3"/>
    <p:sldId id="336" r:id="rId4"/>
    <p:sldId id="331" r:id="rId5"/>
    <p:sldId id="332" r:id="rId6"/>
    <p:sldId id="290" r:id="rId7"/>
    <p:sldId id="301" r:id="rId8"/>
    <p:sldId id="333" r:id="rId9"/>
    <p:sldId id="335" r:id="rId10"/>
    <p:sldId id="338" r:id="rId11"/>
    <p:sldId id="339" r:id="rId12"/>
    <p:sldId id="340" r:id="rId13"/>
    <p:sldId id="343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6" autoAdjust="0"/>
    <p:restoredTop sz="74248" autoAdjust="0"/>
  </p:normalViewPr>
  <p:slideViewPr>
    <p:cSldViewPr snapToGrid="0">
      <p:cViewPr varScale="1">
        <p:scale>
          <a:sx n="93" d="100"/>
          <a:sy n="93" d="100"/>
        </p:scale>
        <p:origin x="14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2EE07E-9BF6-4031-95E8-CC97A9020A7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8A5E42-CF6B-4F42-A880-F0C597BB3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18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2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0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7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5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5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A5E42-CF6B-4F42-A880-F0C597BB3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751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7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67C6F52A-A82B-47A2-A83A-8C4C91F2D59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66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B7B2-12F1-1913-6F81-0998961D2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FE84E-3FAF-F99F-8C16-15A6B144E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4A620-8AE2-D2DE-B9D3-EB9CCB5A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5B5F7-BB6C-92F5-C2C2-D9836DDA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03D68-64B7-287C-3769-E289413D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358A-A1E1-E0F7-55EB-0A037AE0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07BF0-2C7E-871E-D431-C4305C0F1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59392-08D5-C25D-3BBB-BF70AC89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A1BAC-49DE-3103-336B-F977B088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4D2DD-7647-876C-75B1-F9C7ED8D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5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EBE8-8F36-EBFA-9B87-BD0AAE0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FB7B7-9ABC-BE37-F02C-3D9F9CB80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42B3C-94C9-4B61-11CC-7A8E15E5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912C0-9A09-B9EB-7FFD-5A28A5B8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81F3-44FC-7E51-9378-2D416928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8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CBF2-DA4B-C1F4-56DD-36EF95D3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C7D87-C448-C661-E523-676359B4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F50FF-30EC-2DEA-0C81-E6047EF1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18E6F-749A-FE96-BD79-709C7F81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17DB1-9DF9-CE03-3627-81115C42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58955-7DC5-096A-B12F-C8522077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7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4065-9E97-3CF2-01C8-498205D6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82EC2-0007-B376-6628-6DA5B36E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B239D-F323-F02E-1295-266037534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CA392-8389-6C57-56FF-5FA78C110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370D0-5DD3-A6E2-80C7-5D3C20AC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C6230-919E-58D4-0278-C7DA97A2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8939D-A8BA-36F2-82F4-958FAD01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03F74-82AA-0F8C-CD0D-7395B600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32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9D38-E38C-E27C-68DE-C00AA444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A84D1-E3CC-21F8-82B4-D79276E9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67277-4EEA-DFBD-8012-093D3AB2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5EBC8-0EB2-5541-93CF-6051BB54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49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F9C3-10D0-07EC-AAFA-8A7D5B39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09312-0A81-3E78-4AE6-CA6972CD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2BC68-2C9F-7315-DD7B-5CDDF20C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4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7988-EEFC-72CC-FEB7-FEC964E0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67EB7-8CE8-DA57-D27B-A354D5780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474D4-4749-48B1-F75C-8B4C56D51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CD5C2-592D-08F5-9010-87A70D02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A042-202E-D00A-1595-4FB62473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E9089-7521-DC90-CAE5-0ECAB1E8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0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7245-15AA-2347-9F86-ED28F28C4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438E1-A382-59EF-42EB-9C144E4D9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67F2B-279D-960A-D7C6-CCE0A965A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76846-5B84-A787-AB8D-9C89D410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55A8A-D6EF-F00D-2F4A-1274ECCE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6BAF2-34D2-0D3E-AAB2-BCF4303D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2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2A44-065E-AB79-7B22-6A5CC72E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C006A-4477-C613-8255-1DEBA5227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8FCD0-1AC3-48AC-5A5E-B77B17FD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146C-7EFA-6213-5CEB-1CACEC94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F550-DF03-191F-E17B-674B1C41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39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131D6-B879-ED05-B85D-991CA87B2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65532-7F73-EBBC-5B5A-DDB6ADFF1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D04E-5EFF-E05E-5D42-145E7BA0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6A51-F110-0513-CF37-C2159E08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8A889-261D-E439-54EB-286B3ECB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0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92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2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298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0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4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0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160EA64-D806-43AC-9DF2-F8C432F32B4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27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91C32-4E7E-EEC5-C91E-6B46E054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87E64-70FD-C525-6C0B-DF9411895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3F6E-B833-DB10-E23D-0E6E323F8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AB87-3F35-4E30-BFD5-51167581C4D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E950-9FD1-0023-376C-1B6891F1A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8ADF6-7A59-7ACF-4D51-CE29D1D10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1900-5EED-49B2-8D2C-8BD80EC1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43F6A-C242-494B-B352-C9D04DACE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7149" y="151075"/>
            <a:ext cx="6541064" cy="6297433"/>
          </a:xfrm>
        </p:spPr>
        <p:txBody>
          <a:bodyPr anchor="ctr">
            <a:normAutofit/>
          </a:bodyPr>
          <a:lstStyle/>
          <a:p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Housing First + Homelessness in Charlottesville</a:t>
            </a: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endParaRPr lang="en-US" sz="4600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E95BAF-7B85-4D33-BD5C-94336D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B9A34CC-0323-A49D-FC29-A3E9E53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4" y="1619250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2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390785B2-4C67-46D5-8588-A209D809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451F05-CC3D-4D7C-A998-BD3FD998B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97B8A72-2B0F-49AC-96A6-48EEAA38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B9A34CC-0323-A49D-FC29-A3E9E53F1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13597" r="12462" b="11941"/>
          <a:stretch/>
        </p:blipFill>
        <p:spPr>
          <a:xfrm>
            <a:off x="735426" y="520622"/>
            <a:ext cx="2971800" cy="2986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6BFCB-BDFB-4283-7662-0C38815D6B01}"/>
              </a:ext>
            </a:extLst>
          </p:cNvPr>
          <p:cNvSpPr txBox="1"/>
          <p:nvPr/>
        </p:nvSpPr>
        <p:spPr>
          <a:xfrm>
            <a:off x="657997" y="3625058"/>
            <a:ext cx="3126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Why Housing First? </a:t>
            </a:r>
          </a:p>
        </p:txBody>
      </p:sp>
      <p:pic>
        <p:nvPicPr>
          <p:cNvPr id="6" name="Picture 5" descr="A graph of a graph showing the difference between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EE3C5112-CCA1-BDBD-BDC0-F92CEC458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952" y="420635"/>
            <a:ext cx="8230749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5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94605FB-06DC-47EE-AFAD-7D4E7B3A3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D00DF16-2330-4E57-BE2E-6A91CFCA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E0B0196-F93D-460D-AE1A-82DBD6A75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C281B7-34BE-45DC-90AA-6096FE16B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72AA8-2A58-C45A-621D-B2717AA372A4}"/>
              </a:ext>
            </a:extLst>
          </p:cNvPr>
          <p:cNvSpPr txBox="1"/>
          <p:nvPr/>
        </p:nvSpPr>
        <p:spPr>
          <a:xfrm>
            <a:off x="4969353" y="3966682"/>
            <a:ext cx="5226506" cy="1569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i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Housing First Successes</a:t>
            </a:r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B9A34CC-0323-A49D-FC29-A3E9E53F1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7466"/>
          <a:stretch/>
        </p:blipFill>
        <p:spPr>
          <a:xfrm>
            <a:off x="4531506" y="-350395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763277-E9CA-4693-94AC-A88682976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6735" y="4023360"/>
            <a:ext cx="0" cy="283464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>
            <a:extLst>
              <a:ext uri="{FF2B5EF4-FFF2-40B4-BE49-F238E27FC236}">
                <a16:creationId xmlns:a16="http://schemas.microsoft.com/office/drawing/2014/main" id="{E102F430-3B62-4864-BFF5-F26AED2B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44445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E95BAF-7B85-4D33-BD5C-94336D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B9A34CC-0323-A49D-FC29-A3E9E53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4" y="1619250"/>
            <a:ext cx="3619500" cy="361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72AA8-2A58-C45A-621D-B2717AA372A4}"/>
              </a:ext>
            </a:extLst>
          </p:cNvPr>
          <p:cNvSpPr txBox="1"/>
          <p:nvPr/>
        </p:nvSpPr>
        <p:spPr>
          <a:xfrm>
            <a:off x="5563108" y="2833997"/>
            <a:ext cx="6312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Housing First Challenges + Next Steps </a:t>
            </a:r>
          </a:p>
        </p:txBody>
      </p:sp>
    </p:spTree>
    <p:extLst>
      <p:ext uri="{BB962C8B-B14F-4D97-AF65-F5344CB8AC3E}">
        <p14:creationId xmlns:p14="http://schemas.microsoft.com/office/powerpoint/2010/main" val="416338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43F6A-C242-494B-B352-C9D04DACE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7149" y="151075"/>
            <a:ext cx="6541064" cy="6297433"/>
          </a:xfrm>
        </p:spPr>
        <p:txBody>
          <a:bodyPr anchor="ctr">
            <a:normAutofit/>
          </a:bodyPr>
          <a:lstStyle/>
          <a:p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endParaRPr lang="en-US" sz="4600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E95BAF-7B85-4D33-BD5C-94336D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AB767023-9BD2-F4E3-411E-A3854F50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76" y="864395"/>
            <a:ext cx="6667119" cy="5002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CDE97F-0DD9-8C19-2A59-1F58087C95A8}"/>
              </a:ext>
            </a:extLst>
          </p:cNvPr>
          <p:cNvSpPr txBox="1"/>
          <p:nvPr/>
        </p:nvSpPr>
        <p:spPr>
          <a:xfrm>
            <a:off x="103787" y="942714"/>
            <a:ext cx="493598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93192">
              <a:spcAft>
                <a:spcPts val="600"/>
              </a:spcAft>
            </a:pPr>
            <a:r>
              <a:rPr lang="en-US" sz="54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Laura DeLapp</a:t>
            </a:r>
          </a:p>
          <a:p>
            <a:pPr marL="245745" indent="-245745" defTabSz="3931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Day Shelter Manager</a:t>
            </a:r>
          </a:p>
          <a:p>
            <a:pPr marL="245745" indent="-245745" defTabSz="3931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Housing Advocate</a:t>
            </a:r>
          </a:p>
          <a:p>
            <a:pPr marL="245745" indent="-245745" defTabSz="3931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Community Treasure</a:t>
            </a:r>
          </a:p>
          <a:p>
            <a:pPr marL="245745" indent="-245745" defTabSz="3931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Amazing Human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F0140-9736-A27B-1051-74AA63EC0652}"/>
              </a:ext>
            </a:extLst>
          </p:cNvPr>
          <p:cNvSpPr txBox="1"/>
          <p:nvPr/>
        </p:nvSpPr>
        <p:spPr>
          <a:xfrm>
            <a:off x="-400213" y="5601863"/>
            <a:ext cx="5317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93192"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Shelter For Help in Emergency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24-hour hotline: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(434) 293-8509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05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E95BAF-7B85-4D33-BD5C-94336D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B9A34CC-0323-A49D-FC29-A3E9E53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4" y="1619250"/>
            <a:ext cx="3619500" cy="361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72AA8-2A58-C45A-621D-B2717AA372A4}"/>
              </a:ext>
            </a:extLst>
          </p:cNvPr>
          <p:cNvSpPr txBox="1"/>
          <p:nvPr/>
        </p:nvSpPr>
        <p:spPr>
          <a:xfrm>
            <a:off x="5855678" y="428178"/>
            <a:ext cx="56997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Presentation~25min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Define terms!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Review current data about homelessness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Discuss The Haven’s role in addressing homelessness using Housing First interventions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Q+A~30 min</a:t>
            </a:r>
          </a:p>
        </p:txBody>
      </p:sp>
    </p:spTree>
    <p:extLst>
      <p:ext uri="{BB962C8B-B14F-4D97-AF65-F5344CB8AC3E}">
        <p14:creationId xmlns:p14="http://schemas.microsoft.com/office/powerpoint/2010/main" val="213044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E95BAF-7B85-4D33-BD5C-94336D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B9A34CC-0323-A49D-FC29-A3E9E53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4" y="1619250"/>
            <a:ext cx="3619500" cy="361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72AA8-2A58-C45A-621D-B2717AA372A4}"/>
              </a:ext>
            </a:extLst>
          </p:cNvPr>
          <p:cNvSpPr txBox="1"/>
          <p:nvPr/>
        </p:nvSpPr>
        <p:spPr>
          <a:xfrm>
            <a:off x="5878818" y="2313310"/>
            <a:ext cx="631287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Defining Terms!</a:t>
            </a:r>
          </a:p>
          <a:p>
            <a:pPr algn="ctr"/>
            <a:endParaRPr lang="en-US" sz="11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“Locally”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Homeless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Chronically homeless</a:t>
            </a:r>
          </a:p>
        </p:txBody>
      </p:sp>
    </p:spTree>
    <p:extLst>
      <p:ext uri="{BB962C8B-B14F-4D97-AF65-F5344CB8AC3E}">
        <p14:creationId xmlns:p14="http://schemas.microsoft.com/office/powerpoint/2010/main" val="225855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4E5D0BBB-3DC3-4295-988E-3AE51E700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8CC72-0316-45E9-B032-20A817C9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6018735"/>
            <a:ext cx="10667998" cy="936991"/>
          </a:xfrm>
        </p:spPr>
        <p:txBody>
          <a:bodyPr anchor="ctr">
            <a:normAutofit/>
          </a:bodyPr>
          <a:lstStyle/>
          <a:p>
            <a:r>
              <a:rPr lang="en-US" sz="4400" i="0" dirty="0"/>
              <a:t>PIT Counts</a:t>
            </a: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3E650E83-BC4B-4446-939C-BEE5A892F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1133856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>
            <a:extLst>
              <a:ext uri="{FF2B5EF4-FFF2-40B4-BE49-F238E27FC236}">
                <a16:creationId xmlns:a16="http://schemas.microsoft.com/office/drawing/2014/main" id="{C27271CB-4E66-4C22-A01B-C1BBC3CFE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A graph of a number of people with red lines&#10;&#10;Description automatically generated with medium confidence">
            <a:extLst>
              <a:ext uri="{FF2B5EF4-FFF2-40B4-BE49-F238E27FC236}">
                <a16:creationId xmlns:a16="http://schemas.microsoft.com/office/drawing/2014/main" id="{1940177C-08C9-DC41-B680-74F413060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81" y="207829"/>
            <a:ext cx="9601200" cy="59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5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A735-D1E1-7F18-77B9-8AF51B71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By-Name List (BNL)</a:t>
            </a:r>
            <a:br>
              <a:rPr lang="en-US" dirty="0"/>
            </a:br>
            <a:r>
              <a:rPr lang="en-US" sz="3200" dirty="0"/>
              <a:t>April 2022-</a:t>
            </a:r>
            <a:br>
              <a:rPr lang="en-US" sz="3200" dirty="0"/>
            </a:br>
            <a:r>
              <a:rPr lang="en-US" sz="3200" dirty="0"/>
              <a:t>March 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E5F4-8B38-2A82-9633-0D0045B4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459</a:t>
            </a:r>
            <a:r>
              <a:rPr lang="en-US" sz="40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total people over a year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en-US" sz="4000" b="1" dirty="0">
                <a:latin typeface="+mj-lt"/>
              </a:rPr>
              <a:t>200 </a:t>
            </a:r>
            <a:r>
              <a:rPr lang="en-US" sz="3600" dirty="0">
                <a:latin typeface="+mj-lt"/>
              </a:rPr>
              <a:t>total people at a given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8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035A-6CE6-BEFC-F916-36067874A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400" y="102189"/>
            <a:ext cx="11963400" cy="805012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Century Schoolbook" panose="02040604050505020304" pitchFamily="18" charset="0"/>
              </a:rPr>
              <a:t>Local Shelter Capacity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307736-0B8D-423D-DDC2-954102E8644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4989534"/>
              </p:ext>
            </p:extLst>
          </p:nvPr>
        </p:nvGraphicFramePr>
        <p:xfrm>
          <a:off x="0" y="1191718"/>
          <a:ext cx="11963400" cy="5491860"/>
        </p:xfrm>
        <a:graphic>
          <a:graphicData uri="http://schemas.openxmlformats.org/drawingml/2006/table">
            <a:tbl>
              <a:tblPr/>
              <a:tblGrid>
                <a:gridCol w="6832800">
                  <a:extLst>
                    <a:ext uri="{9D8B030D-6E8A-4147-A177-3AD203B41FA5}">
                      <a16:colId xmlns:a16="http://schemas.microsoft.com/office/drawing/2014/main" val="3794501803"/>
                    </a:ext>
                  </a:extLst>
                </a:gridCol>
                <a:gridCol w="2431121">
                  <a:extLst>
                    <a:ext uri="{9D8B030D-6E8A-4147-A177-3AD203B41FA5}">
                      <a16:colId xmlns:a16="http://schemas.microsoft.com/office/drawing/2014/main" val="2219618102"/>
                    </a:ext>
                  </a:extLst>
                </a:gridCol>
                <a:gridCol w="2699479">
                  <a:extLst>
                    <a:ext uri="{9D8B030D-6E8A-4147-A177-3AD203B41FA5}">
                      <a16:colId xmlns:a16="http://schemas.microsoft.com/office/drawing/2014/main" val="3482905506"/>
                    </a:ext>
                  </a:extLst>
                </a:gridCol>
              </a:tblGrid>
              <a:tr h="549186">
                <a:tc>
                  <a:txBody>
                    <a:bodyPr/>
                    <a:lstStyle/>
                    <a:p>
                      <a:pPr rtl="0" fontAlgn="b"/>
                      <a:endParaRPr lang="en-US" sz="3200" dirty="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22-23 season 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23-24 season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54855"/>
                  </a:ext>
                </a:extLst>
              </a:tr>
              <a:tr h="5491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PACEM seasonal congregate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35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50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6532"/>
                  </a:ext>
                </a:extLst>
              </a:tr>
              <a:tr h="5491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PACEM overflow at SA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16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effectLst/>
                          <a:latin typeface="Century Schoolbook" panose="02040604050505020304" pitchFamily="18" charset="0"/>
                        </a:rPr>
                        <a:t>12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54484"/>
                  </a:ext>
                </a:extLst>
              </a:tr>
              <a:tr h="5491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>
                          <a:effectLst/>
                          <a:latin typeface="Century Schoolbook" panose="02040604050505020304" pitchFamily="18" charset="0"/>
                        </a:rPr>
                        <a:t>Premier Circle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14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effectLst/>
                          <a:latin typeface="Century Schoolbook" panose="02040604050505020304" pitchFamily="18" charset="0"/>
                        </a:rPr>
                        <a:t>0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685925"/>
                  </a:ext>
                </a:extLst>
              </a:tr>
              <a:tr h="5491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>
                          <a:effectLst/>
                          <a:latin typeface="Century Schoolbook" panose="02040604050505020304" pitchFamily="18" charset="0"/>
                        </a:rPr>
                        <a:t>SA congegate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56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effectLst/>
                          <a:latin typeface="Century Schoolbook" panose="02040604050505020304" pitchFamily="18" charset="0"/>
                        </a:rPr>
                        <a:t>56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125059"/>
                  </a:ext>
                </a:extLst>
              </a:tr>
              <a:tr h="5491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>
                          <a:effectLst/>
                          <a:latin typeface="Century Schoolbook" panose="02040604050505020304" pitchFamily="18" charset="0"/>
                        </a:rPr>
                        <a:t>SA family 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10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effectLst/>
                          <a:latin typeface="Century Schoolbook" panose="02040604050505020304" pitchFamily="18" charset="0"/>
                        </a:rPr>
                        <a:t>0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987955"/>
                  </a:ext>
                </a:extLst>
              </a:tr>
              <a:tr h="5491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>
                          <a:effectLst/>
                          <a:latin typeface="Century Schoolbook" panose="02040604050505020304" pitchFamily="18" charset="0"/>
                        </a:rPr>
                        <a:t>BRACH funded Royal Inn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20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>
                          <a:effectLst/>
                          <a:latin typeface="Century Schoolbook" panose="02040604050505020304" pitchFamily="18" charset="0"/>
                        </a:rPr>
                        <a:t>0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151205"/>
                  </a:ext>
                </a:extLst>
              </a:tr>
              <a:tr h="5491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City Emergency Hotel Rooms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719718"/>
                  </a:ext>
                </a:extLst>
              </a:tr>
              <a:tr h="5491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TOTAL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156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123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564286"/>
                  </a:ext>
                </a:extLst>
              </a:tr>
              <a:tr h="54918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unsheltered at PIT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34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dirty="0">
                          <a:effectLst/>
                          <a:latin typeface="Century Schoolbook" panose="02040604050505020304" pitchFamily="18" charset="0"/>
                        </a:rPr>
                        <a:t>???</a:t>
                      </a:r>
                    </a:p>
                  </a:txBody>
                  <a:tcPr marL="9778" marR="9778" marT="6519" marB="6519" anchor="b">
                    <a:lnL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08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09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E95BAF-7B85-4D33-BD5C-94336D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B9A34CC-0323-A49D-FC29-A3E9E53F1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4" y="1619250"/>
            <a:ext cx="3619500" cy="361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72AA8-2A58-C45A-621D-B2717AA372A4}"/>
              </a:ext>
            </a:extLst>
          </p:cNvPr>
          <p:cNvSpPr txBox="1"/>
          <p:nvPr/>
        </p:nvSpPr>
        <p:spPr>
          <a:xfrm>
            <a:off x="5591908" y="1228397"/>
            <a:ext cx="63128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Housing First at 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The Haven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Everyone can thrive in housing!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Housing is fundamental to a healthy life!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</a:rPr>
              <a:t>Everyone is housing ready! </a:t>
            </a:r>
          </a:p>
        </p:txBody>
      </p:sp>
    </p:spTree>
    <p:extLst>
      <p:ext uri="{BB962C8B-B14F-4D97-AF65-F5344CB8AC3E}">
        <p14:creationId xmlns:p14="http://schemas.microsoft.com/office/powerpoint/2010/main" val="187775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390785B2-4C67-46D5-8588-A209D809C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451F05-CC3D-4D7C-A998-BD3FD998B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97B8A72-2B0F-49AC-96A6-48EEAA38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B9A34CC-0323-A49D-FC29-A3E9E53F1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13597" r="12462" b="11941"/>
          <a:stretch/>
        </p:blipFill>
        <p:spPr>
          <a:xfrm>
            <a:off x="735426" y="520622"/>
            <a:ext cx="2971800" cy="2986544"/>
          </a:xfrm>
          <a:prstGeom prst="rect">
            <a:avLst/>
          </a:prstGeom>
        </p:spPr>
      </p:pic>
      <p:pic>
        <p:nvPicPr>
          <p:cNvPr id="4" name="Picture 3" descr="A graph with numbers and dots&#10;&#10;Description automatically generated with medium confidence">
            <a:extLst>
              <a:ext uri="{FF2B5EF4-FFF2-40B4-BE49-F238E27FC236}">
                <a16:creationId xmlns:a16="http://schemas.microsoft.com/office/drawing/2014/main" id="{CB7CA6B9-E74D-11E0-B146-10B9F629F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35"/>
          <a:stretch/>
        </p:blipFill>
        <p:spPr>
          <a:xfrm>
            <a:off x="4442652" y="352486"/>
            <a:ext cx="7644000" cy="6309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6BFCB-BDFB-4283-7662-0C38815D6B01}"/>
              </a:ext>
            </a:extLst>
          </p:cNvPr>
          <p:cNvSpPr txBox="1"/>
          <p:nvPr/>
        </p:nvSpPr>
        <p:spPr>
          <a:xfrm>
            <a:off x="657997" y="3625058"/>
            <a:ext cx="3126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Why Housing First? </a:t>
            </a:r>
          </a:p>
        </p:txBody>
      </p:sp>
    </p:spTree>
    <p:extLst>
      <p:ext uri="{BB962C8B-B14F-4D97-AF65-F5344CB8AC3E}">
        <p14:creationId xmlns:p14="http://schemas.microsoft.com/office/powerpoint/2010/main" val="281252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15775</TotalTime>
  <Words>211</Words>
  <Application>Microsoft Office PowerPoint</Application>
  <PresentationFormat>Widescreen</PresentationFormat>
  <Paragraphs>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Corbel</vt:lpstr>
      <vt:lpstr>Headlines</vt:lpstr>
      <vt:lpstr>Office Theme</vt:lpstr>
      <vt:lpstr>   Housing First + Homelessness in Charlottesville   </vt:lpstr>
      <vt:lpstr>      </vt:lpstr>
      <vt:lpstr>PowerPoint Presentation</vt:lpstr>
      <vt:lpstr>PowerPoint Presentation</vt:lpstr>
      <vt:lpstr>PIT Counts</vt:lpstr>
      <vt:lpstr>By-Name List (BNL) April 2022- March 2023</vt:lpstr>
      <vt:lpstr>Local Shelter Capacity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In time Count 2018</dc:title>
  <dc:creator>Anthony Haro</dc:creator>
  <cp:lastModifiedBy>Anna Mendez</cp:lastModifiedBy>
  <cp:revision>27</cp:revision>
  <cp:lastPrinted>2023-11-13T14:46:12Z</cp:lastPrinted>
  <dcterms:created xsi:type="dcterms:W3CDTF">2018-03-19T01:51:03Z</dcterms:created>
  <dcterms:modified xsi:type="dcterms:W3CDTF">2023-11-14T17:20:01Z</dcterms:modified>
</cp:coreProperties>
</file>